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19983" y="644604"/>
            <a:ext cx="7504033" cy="4041458"/>
          </a:xfrm>
          <a:prstGeom prst="rect">
            <a:avLst/>
          </a:prstGeom>
          <a:noFill/>
          <a:ln/>
        </p:spPr>
        <p:txBody>
          <a:bodyPr wrap="square" rtlCol="0" anchor="t"/>
          <a:lstStyle/>
          <a:p>
            <a:pPr indent="0" marL="0">
              <a:lnSpc>
                <a:spcPts val="7956"/>
              </a:lnSpc>
              <a:buNone/>
            </a:pPr>
            <a:r>
              <a:rPr lang="en-US" sz="6365" b="1" dirty="0">
                <a:solidFill>
                  <a:srgbClr val="484237"/>
                </a:solidFill>
                <a:latin typeface="Gelasio" pitchFamily="34" charset="0"/>
                <a:ea typeface="Gelasio" pitchFamily="34" charset="-122"/>
                <a:cs typeface="Gelasio" pitchFamily="34" charset="-120"/>
              </a:rPr>
              <a:t>Predictive Analytics for Diabetes Management</a:t>
            </a:r>
            <a:endParaRPr lang="en-US" sz="6365" dirty="0"/>
          </a:p>
        </p:txBody>
      </p:sp>
      <p:sp>
        <p:nvSpPr>
          <p:cNvPr id="6" name="Text 3"/>
          <p:cNvSpPr/>
          <p:nvPr/>
        </p:nvSpPr>
        <p:spPr>
          <a:xfrm>
            <a:off x="819983" y="5037415"/>
            <a:ext cx="7504033" cy="1874044"/>
          </a:xfrm>
          <a:prstGeom prst="rect">
            <a:avLst/>
          </a:prstGeom>
          <a:noFill/>
          <a:ln/>
        </p:spPr>
        <p:txBody>
          <a:bodyPr wrap="square" rtlCol="0" anchor="t"/>
          <a:lstStyle/>
          <a:p>
            <a:pPr indent="0" marL="0">
              <a:lnSpc>
                <a:spcPts val="2952"/>
              </a:lnSpc>
              <a:buNone/>
            </a:pPr>
            <a:r>
              <a:rPr lang="en-US" sz="1845" dirty="0">
                <a:solidFill>
                  <a:srgbClr val="746558"/>
                </a:solidFill>
                <a:latin typeface="Gelasio" pitchFamily="34" charset="0"/>
                <a:ea typeface="Gelasio" pitchFamily="34" charset="-122"/>
                <a:cs typeface="Gelasio" pitchFamily="34" charset="-120"/>
              </a:rPr>
              <a:t>Diabetes is a global health concern affecting millions, with significant healthcare costs and quality of life implications. This presentation explores how data science and machine learning can be leveraged to enhance early detection of diabetes, enabling proactive healthcare management and improved patient outcomes.</a:t>
            </a:r>
            <a:endParaRPr lang="en-US" sz="1845" dirty="0"/>
          </a:p>
        </p:txBody>
      </p:sp>
      <p:sp>
        <p:nvSpPr>
          <p:cNvPr id="7" name="Shape 4"/>
          <p:cNvSpPr/>
          <p:nvPr/>
        </p:nvSpPr>
        <p:spPr>
          <a:xfrm>
            <a:off x="819983" y="7192566"/>
            <a:ext cx="374809" cy="374809"/>
          </a:xfrm>
          <a:prstGeom prst="roundRect">
            <a:avLst>
              <a:gd name="adj" fmla="val 24393986"/>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27603" y="7200186"/>
            <a:ext cx="359569" cy="359569"/>
          </a:xfrm>
          <a:prstGeom prst="rect">
            <a:avLst/>
          </a:prstGeom>
        </p:spPr>
      </p:pic>
      <p:sp>
        <p:nvSpPr>
          <p:cNvPr id="9" name="Text 5"/>
          <p:cNvSpPr/>
          <p:nvPr/>
        </p:nvSpPr>
        <p:spPr>
          <a:xfrm>
            <a:off x="1311831" y="7174944"/>
            <a:ext cx="2587466" cy="410051"/>
          </a:xfrm>
          <a:prstGeom prst="rect">
            <a:avLst/>
          </a:prstGeom>
          <a:noFill/>
          <a:ln/>
        </p:spPr>
        <p:txBody>
          <a:bodyPr wrap="none" rtlCol="0" anchor="t"/>
          <a:lstStyle/>
          <a:p>
            <a:pPr algn="l" indent="0" marL="0">
              <a:lnSpc>
                <a:spcPts val="3229"/>
              </a:lnSpc>
              <a:buNone/>
            </a:pPr>
            <a:r>
              <a:rPr lang="en-US" sz="2306" b="1" dirty="0">
                <a:solidFill>
                  <a:srgbClr val="746558"/>
                </a:solidFill>
                <a:latin typeface="Gelasio" pitchFamily="34" charset="0"/>
                <a:ea typeface="Gelasio" pitchFamily="34" charset="-122"/>
                <a:cs typeface="Gelasio" pitchFamily="34" charset="-120"/>
              </a:rPr>
              <a:t>by Mahmud Nasr</a:t>
            </a:r>
            <a:endParaRPr lang="en-US" sz="2306"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9531072"/>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indent="0" marL="0">
              <a:lnSpc>
                <a:spcPts val="4253"/>
              </a:lnSpc>
              <a:buNone/>
            </a:pPr>
            <a:r>
              <a:rPr lang="en-US" sz="3402" b="1" dirty="0">
                <a:solidFill>
                  <a:srgbClr val="484237"/>
                </a:solidFill>
                <a:latin typeface="Gelasio" pitchFamily="34" charset="0"/>
                <a:ea typeface="Gelasio" pitchFamily="34" charset="-122"/>
                <a:cs typeface="Gelasio" pitchFamily="34" charset="-120"/>
              </a:rPr>
              <a:t>Data Overview</a:t>
            </a:r>
            <a:endParaRPr lang="en-US" sz="3402" dirty="0"/>
          </a:p>
        </p:txBody>
      </p:sp>
      <p:sp>
        <p:nvSpPr>
          <p:cNvPr id="6" name="Shape 3"/>
          <p:cNvSpPr/>
          <p:nvPr/>
        </p:nvSpPr>
        <p:spPr>
          <a:xfrm>
            <a:off x="4717494" y="6050935"/>
            <a:ext cx="388739" cy="388739"/>
          </a:xfrm>
          <a:prstGeom prst="roundRect">
            <a:avLst>
              <a:gd name="adj" fmla="val 8002"/>
            </a:avLst>
          </a:prstGeom>
          <a:solidFill>
            <a:srgbClr val="EEE8DD"/>
          </a:solidFill>
          <a:ln/>
        </p:spPr>
      </p:sp>
      <p:sp>
        <p:nvSpPr>
          <p:cNvPr id="7" name="Text 4"/>
          <p:cNvSpPr/>
          <p:nvPr/>
        </p:nvSpPr>
        <p:spPr>
          <a:xfrm>
            <a:off x="4850725" y="6115705"/>
            <a:ext cx="122277" cy="259199"/>
          </a:xfrm>
          <a:prstGeom prst="rect">
            <a:avLst/>
          </a:prstGeom>
          <a:noFill/>
          <a:ln/>
        </p:spPr>
        <p:txBody>
          <a:bodyPr wrap="none" rtlCol="0" anchor="t"/>
          <a:lstStyle/>
          <a:p>
            <a:pPr algn="ctr" indent="0" marL="0">
              <a:lnSpc>
                <a:spcPts val="2041"/>
              </a:lnSpc>
              <a:buNone/>
            </a:pPr>
            <a:r>
              <a:rPr lang="en-US" sz="2041" b="1" dirty="0">
                <a:solidFill>
                  <a:srgbClr val="746558"/>
                </a:solidFill>
                <a:latin typeface="Gelasio" pitchFamily="34" charset="0"/>
                <a:ea typeface="Gelasio" pitchFamily="34" charset="-122"/>
                <a:cs typeface="Gelasio" pitchFamily="34" charset="-120"/>
              </a:rPr>
              <a:t>1</a:t>
            </a:r>
            <a:endParaRPr lang="en-US" sz="2041" dirty="0"/>
          </a:p>
        </p:txBody>
      </p:sp>
      <p:sp>
        <p:nvSpPr>
          <p:cNvPr id="8" name="Text 5"/>
          <p:cNvSpPr/>
          <p:nvPr/>
        </p:nvSpPr>
        <p:spPr>
          <a:xfrm>
            <a:off x="3831669" y="3434715"/>
            <a:ext cx="2160270" cy="269915"/>
          </a:xfrm>
          <a:prstGeom prst="rect">
            <a:avLst/>
          </a:prstGeom>
          <a:noFill/>
          <a:ln/>
        </p:spPr>
        <p:txBody>
          <a:bodyPr wrap="none" rtlCol="0" anchor="t"/>
          <a:lstStyle/>
          <a:p>
            <a:pPr algn="ctr" indent="0" marL="0">
              <a:lnSpc>
                <a:spcPts val="2126"/>
              </a:lnSpc>
              <a:buNone/>
            </a:pPr>
            <a:r>
              <a:rPr lang="en-US" sz="1701" b="1" dirty="0">
                <a:solidFill>
                  <a:srgbClr val="746558"/>
                </a:solidFill>
                <a:latin typeface="Gelasio" pitchFamily="34" charset="0"/>
                <a:ea typeface="Gelasio" pitchFamily="34" charset="-122"/>
                <a:cs typeface="Gelasio" pitchFamily="34" charset="-120"/>
              </a:rPr>
              <a:t>Data Source</a:t>
            </a:r>
            <a:endParaRPr lang="en-US" sz="1701" dirty="0"/>
          </a:p>
        </p:txBody>
      </p:sp>
      <p:sp>
        <p:nvSpPr>
          <p:cNvPr id="9" name="Text 6"/>
          <p:cNvSpPr/>
          <p:nvPr/>
        </p:nvSpPr>
        <p:spPr>
          <a:xfrm>
            <a:off x="2767727" y="3808214"/>
            <a:ext cx="4288274" cy="1659493"/>
          </a:xfrm>
          <a:prstGeom prst="rect">
            <a:avLst/>
          </a:prstGeom>
          <a:noFill/>
          <a:ln/>
        </p:spPr>
        <p:txBody>
          <a:bodyPr wrap="square" rtlCol="0" anchor="t"/>
          <a:lstStyle/>
          <a:p>
            <a:pPr algn="ctr" indent="0" marL="0">
              <a:lnSpc>
                <a:spcPts val="2177"/>
              </a:lnSpc>
              <a:buNone/>
            </a:pPr>
            <a:r>
              <a:rPr lang="en-US" sz="1361" dirty="0">
                <a:solidFill>
                  <a:srgbClr val="746558"/>
                </a:solidFill>
                <a:latin typeface="Gelasio" pitchFamily="34" charset="0"/>
                <a:ea typeface="Gelasio" pitchFamily="34" charset="-122"/>
                <a:cs typeface="Gelasio" pitchFamily="34" charset="-120"/>
              </a:rPr>
              <a:t>The dataset used in this analysis is derived from a comprehensive medical records database, encompassing a diverse population of patients. This data provides a rich foundation for developing predictive models to identify individuals at risk of developing diabetes.</a:t>
            </a:r>
            <a:endParaRPr lang="en-US" sz="1361" dirty="0"/>
          </a:p>
        </p:txBody>
      </p:sp>
      <p:sp>
        <p:nvSpPr>
          <p:cNvPr id="10" name="Shape 7"/>
          <p:cNvSpPr/>
          <p:nvPr/>
        </p:nvSpPr>
        <p:spPr>
          <a:xfrm>
            <a:off x="7120771" y="6050935"/>
            <a:ext cx="388739" cy="388739"/>
          </a:xfrm>
          <a:prstGeom prst="roundRect">
            <a:avLst>
              <a:gd name="adj" fmla="val 8002"/>
            </a:avLst>
          </a:prstGeom>
          <a:solidFill>
            <a:srgbClr val="EEE8DD"/>
          </a:solidFill>
          <a:ln/>
        </p:spPr>
      </p:sp>
      <p:sp>
        <p:nvSpPr>
          <p:cNvPr id="11" name="Text 8"/>
          <p:cNvSpPr/>
          <p:nvPr/>
        </p:nvSpPr>
        <p:spPr>
          <a:xfrm>
            <a:off x="7236500" y="6115705"/>
            <a:ext cx="157163" cy="259199"/>
          </a:xfrm>
          <a:prstGeom prst="rect">
            <a:avLst/>
          </a:prstGeom>
          <a:noFill/>
          <a:ln/>
        </p:spPr>
        <p:txBody>
          <a:bodyPr wrap="none" rtlCol="0" anchor="t"/>
          <a:lstStyle/>
          <a:p>
            <a:pPr algn="ctr" indent="0" marL="0">
              <a:lnSpc>
                <a:spcPts val="2041"/>
              </a:lnSpc>
              <a:buNone/>
            </a:pPr>
            <a:r>
              <a:rPr lang="en-US" sz="2041" b="1" dirty="0">
                <a:solidFill>
                  <a:srgbClr val="746558"/>
                </a:solidFill>
                <a:latin typeface="Gelasio" pitchFamily="34" charset="0"/>
                <a:ea typeface="Gelasio" pitchFamily="34" charset="-122"/>
                <a:cs typeface="Gelasio" pitchFamily="34" charset="-120"/>
              </a:rPr>
              <a:t>2</a:t>
            </a:r>
            <a:endParaRPr lang="en-US" sz="2041" dirty="0"/>
          </a:p>
        </p:txBody>
      </p:sp>
      <p:sp>
        <p:nvSpPr>
          <p:cNvPr id="12" name="Text 9"/>
          <p:cNvSpPr/>
          <p:nvPr/>
        </p:nvSpPr>
        <p:spPr>
          <a:xfrm>
            <a:off x="6234946" y="7022902"/>
            <a:ext cx="2160270" cy="269915"/>
          </a:xfrm>
          <a:prstGeom prst="rect">
            <a:avLst/>
          </a:prstGeom>
          <a:noFill/>
          <a:ln/>
        </p:spPr>
        <p:txBody>
          <a:bodyPr wrap="none" rtlCol="0" anchor="t"/>
          <a:lstStyle/>
          <a:p>
            <a:pPr algn="ctr" indent="0" marL="0">
              <a:lnSpc>
                <a:spcPts val="2126"/>
              </a:lnSpc>
              <a:buNone/>
            </a:pPr>
            <a:r>
              <a:rPr lang="en-US" sz="1701" b="1" dirty="0">
                <a:solidFill>
                  <a:srgbClr val="746558"/>
                </a:solidFill>
                <a:latin typeface="Gelasio" pitchFamily="34" charset="0"/>
                <a:ea typeface="Gelasio" pitchFamily="34" charset="-122"/>
                <a:cs typeface="Gelasio" pitchFamily="34" charset="-120"/>
              </a:rPr>
              <a:t>Data Composition</a:t>
            </a:r>
            <a:endParaRPr lang="en-US" sz="1701" dirty="0"/>
          </a:p>
        </p:txBody>
      </p:sp>
      <p:sp>
        <p:nvSpPr>
          <p:cNvPr id="13" name="Text 10"/>
          <p:cNvSpPr/>
          <p:nvPr/>
        </p:nvSpPr>
        <p:spPr>
          <a:xfrm>
            <a:off x="5171003" y="7396401"/>
            <a:ext cx="4288274" cy="1659493"/>
          </a:xfrm>
          <a:prstGeom prst="rect">
            <a:avLst/>
          </a:prstGeom>
          <a:noFill/>
          <a:ln/>
        </p:spPr>
        <p:txBody>
          <a:bodyPr wrap="square" rtlCol="0" anchor="t"/>
          <a:lstStyle/>
          <a:p>
            <a:pPr algn="ctr" indent="0" marL="0">
              <a:lnSpc>
                <a:spcPts val="2177"/>
              </a:lnSpc>
              <a:buNone/>
            </a:pPr>
            <a:r>
              <a:rPr lang="en-US" sz="1361" dirty="0">
                <a:solidFill>
                  <a:srgbClr val="746558"/>
                </a:solidFill>
                <a:latin typeface="Gelasio" pitchFamily="34" charset="0"/>
                <a:ea typeface="Gelasio" pitchFamily="34" charset="-122"/>
                <a:cs typeface="Gelasio" pitchFamily="34" charset="-120"/>
              </a:rPr>
              <a:t>The dataset includes a range of features, such as age, body mass index (BMI), glucose levels, and other relevant health indicators. The target variable is the presence or absence of a diabetes diagnosis, allowing the development of predictive models to anticipate this condition.</a:t>
            </a:r>
            <a:endParaRPr lang="en-US" sz="1361" dirty="0"/>
          </a:p>
        </p:txBody>
      </p:sp>
      <p:sp>
        <p:nvSpPr>
          <p:cNvPr id="14" name="Shape 11"/>
          <p:cNvSpPr/>
          <p:nvPr/>
        </p:nvSpPr>
        <p:spPr>
          <a:xfrm>
            <a:off x="9524048" y="6050935"/>
            <a:ext cx="388739" cy="388739"/>
          </a:xfrm>
          <a:prstGeom prst="roundRect">
            <a:avLst>
              <a:gd name="adj" fmla="val 8002"/>
            </a:avLst>
          </a:prstGeom>
          <a:solidFill>
            <a:srgbClr val="EEE8DD"/>
          </a:solidFill>
          <a:ln/>
        </p:spPr>
      </p:sp>
      <p:sp>
        <p:nvSpPr>
          <p:cNvPr id="15" name="Text 12"/>
          <p:cNvSpPr/>
          <p:nvPr/>
        </p:nvSpPr>
        <p:spPr>
          <a:xfrm>
            <a:off x="9640252" y="6115705"/>
            <a:ext cx="156210" cy="259199"/>
          </a:xfrm>
          <a:prstGeom prst="rect">
            <a:avLst/>
          </a:prstGeom>
          <a:noFill/>
          <a:ln/>
        </p:spPr>
        <p:txBody>
          <a:bodyPr wrap="none" rtlCol="0" anchor="t"/>
          <a:lstStyle/>
          <a:p>
            <a:pPr algn="ctr" indent="0" marL="0">
              <a:lnSpc>
                <a:spcPts val="2041"/>
              </a:lnSpc>
              <a:buNone/>
            </a:pPr>
            <a:r>
              <a:rPr lang="en-US" sz="2041" b="1" dirty="0">
                <a:solidFill>
                  <a:srgbClr val="746558"/>
                </a:solidFill>
                <a:latin typeface="Gelasio" pitchFamily="34" charset="0"/>
                <a:ea typeface="Gelasio" pitchFamily="34" charset="-122"/>
                <a:cs typeface="Gelasio" pitchFamily="34" charset="-120"/>
              </a:rPr>
              <a:t>3</a:t>
            </a:r>
            <a:endParaRPr lang="en-US" sz="2041" dirty="0"/>
          </a:p>
        </p:txBody>
      </p:sp>
      <p:sp>
        <p:nvSpPr>
          <p:cNvPr id="16" name="Text 13"/>
          <p:cNvSpPr/>
          <p:nvPr/>
        </p:nvSpPr>
        <p:spPr>
          <a:xfrm>
            <a:off x="8638223" y="3434715"/>
            <a:ext cx="2160270" cy="269915"/>
          </a:xfrm>
          <a:prstGeom prst="rect">
            <a:avLst/>
          </a:prstGeom>
          <a:noFill/>
          <a:ln/>
        </p:spPr>
        <p:txBody>
          <a:bodyPr wrap="none" rtlCol="0" anchor="t"/>
          <a:lstStyle/>
          <a:p>
            <a:pPr algn="ctr" indent="0" marL="0">
              <a:lnSpc>
                <a:spcPts val="2126"/>
              </a:lnSpc>
              <a:buNone/>
            </a:pPr>
            <a:r>
              <a:rPr lang="en-US" sz="1701" b="1" dirty="0">
                <a:solidFill>
                  <a:srgbClr val="746558"/>
                </a:solidFill>
                <a:latin typeface="Gelasio" pitchFamily="34" charset="0"/>
                <a:ea typeface="Gelasio" pitchFamily="34" charset="-122"/>
                <a:cs typeface="Gelasio" pitchFamily="34" charset="-120"/>
              </a:rPr>
              <a:t>Data Preprocessing</a:t>
            </a:r>
            <a:endParaRPr lang="en-US" sz="1701" dirty="0"/>
          </a:p>
        </p:txBody>
      </p:sp>
      <p:sp>
        <p:nvSpPr>
          <p:cNvPr id="17" name="Text 14"/>
          <p:cNvSpPr/>
          <p:nvPr/>
        </p:nvSpPr>
        <p:spPr>
          <a:xfrm>
            <a:off x="7574280" y="3808214"/>
            <a:ext cx="4288274" cy="1659493"/>
          </a:xfrm>
          <a:prstGeom prst="rect">
            <a:avLst/>
          </a:prstGeom>
          <a:noFill/>
          <a:ln/>
        </p:spPr>
        <p:txBody>
          <a:bodyPr wrap="square" rtlCol="0" anchor="t"/>
          <a:lstStyle/>
          <a:p>
            <a:pPr algn="ctr" indent="0" marL="0">
              <a:lnSpc>
                <a:spcPts val="2177"/>
              </a:lnSpc>
              <a:buNone/>
            </a:pPr>
            <a:r>
              <a:rPr lang="en-US" sz="1361" dirty="0">
                <a:solidFill>
                  <a:srgbClr val="746558"/>
                </a:solidFill>
                <a:latin typeface="Gelasio" pitchFamily="34" charset="0"/>
                <a:ea typeface="Gelasio" pitchFamily="34" charset="-122"/>
                <a:cs typeface="Gelasio" pitchFamily="34" charset="-120"/>
              </a:rPr>
              <a:t>Before building the predictive models, the data underwent thorough preprocessing, including handling missing values, engineering new features, and detecting and removing outliers. These steps ensure the integrity and robustness of the data, optimizing the performance of the machine learning algorithms.</a:t>
            </a:r>
            <a:endParaRPr lang="en-US" sz="1361"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64037" y="1417558"/>
            <a:ext cx="11617881"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Business Value of Predictive Modeling</a:t>
            </a:r>
            <a:endParaRPr lang="en-US" sz="4860" dirty="0"/>
          </a:p>
        </p:txBody>
      </p:sp>
      <p:sp>
        <p:nvSpPr>
          <p:cNvPr id="5" name="Text 3"/>
          <p:cNvSpPr/>
          <p:nvPr/>
        </p:nvSpPr>
        <p:spPr>
          <a:xfrm>
            <a:off x="864037" y="2806184"/>
            <a:ext cx="3086100" cy="385763"/>
          </a:xfrm>
          <a:prstGeom prst="rect">
            <a:avLst/>
          </a:prstGeom>
          <a:noFill/>
          <a:ln/>
        </p:spPr>
        <p:txBody>
          <a:bodyPr wrap="non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Cost Reduction</a:t>
            </a:r>
            <a:endParaRPr lang="en-US" sz="2430" dirty="0"/>
          </a:p>
        </p:txBody>
      </p:sp>
      <p:sp>
        <p:nvSpPr>
          <p:cNvPr id="6" name="Text 4"/>
          <p:cNvSpPr/>
          <p:nvPr/>
        </p:nvSpPr>
        <p:spPr>
          <a:xfrm>
            <a:off x="864037" y="3438763"/>
            <a:ext cx="3898821" cy="2370296"/>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Early detection of diabetes can significantly reduce the need for extensive medical interventions and hospitalizations, leading to substantial cost savings for healthcare systems.</a:t>
            </a:r>
            <a:endParaRPr lang="en-US" sz="1944" dirty="0"/>
          </a:p>
        </p:txBody>
      </p:sp>
      <p:sp>
        <p:nvSpPr>
          <p:cNvPr id="7" name="Text 5"/>
          <p:cNvSpPr/>
          <p:nvPr/>
        </p:nvSpPr>
        <p:spPr>
          <a:xfrm>
            <a:off x="5372695" y="2806184"/>
            <a:ext cx="3502104" cy="385763"/>
          </a:xfrm>
          <a:prstGeom prst="rect">
            <a:avLst/>
          </a:prstGeom>
          <a:noFill/>
          <a:ln/>
        </p:spPr>
        <p:txBody>
          <a:bodyPr wrap="non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Resource Optimization</a:t>
            </a:r>
            <a:endParaRPr lang="en-US" sz="2430" dirty="0"/>
          </a:p>
        </p:txBody>
      </p:sp>
      <p:sp>
        <p:nvSpPr>
          <p:cNvPr id="8" name="Text 6"/>
          <p:cNvSpPr/>
          <p:nvPr/>
        </p:nvSpPr>
        <p:spPr>
          <a:xfrm>
            <a:off x="5372695" y="3438763"/>
            <a:ext cx="3898821" cy="2765346"/>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Predictive models enable the better allocation of healthcare resources by focusing on individuals identified as high-risk, ensuring that prevention and treatment efforts are targeted where they are needed most.</a:t>
            </a:r>
            <a:endParaRPr lang="en-US" sz="1944" dirty="0"/>
          </a:p>
        </p:txBody>
      </p:sp>
      <p:sp>
        <p:nvSpPr>
          <p:cNvPr id="9" name="Text 7"/>
          <p:cNvSpPr/>
          <p:nvPr/>
        </p:nvSpPr>
        <p:spPr>
          <a:xfrm>
            <a:off x="9881354" y="2806184"/>
            <a:ext cx="3898821" cy="771525"/>
          </a:xfrm>
          <a:prstGeom prst="rect">
            <a:avLst/>
          </a:prstGeom>
          <a:noFill/>
          <a:ln/>
        </p:spPr>
        <p:txBody>
          <a:bodyPr wrap="squar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Improved Patient Outcomes</a:t>
            </a:r>
            <a:endParaRPr lang="en-US" sz="2430" dirty="0"/>
          </a:p>
        </p:txBody>
      </p:sp>
      <p:sp>
        <p:nvSpPr>
          <p:cNvPr id="10" name="Text 8"/>
          <p:cNvSpPr/>
          <p:nvPr/>
        </p:nvSpPr>
        <p:spPr>
          <a:xfrm>
            <a:off x="9881354" y="3824526"/>
            <a:ext cx="3898821" cy="2765346"/>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By enabling early intervention and personalized treatment plans, predictive analytics can lead to improved patient health and quality of life, as well as reduced long-term complications associated with diabetes.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48891" y="1103471"/>
            <a:ext cx="4635579" cy="579358"/>
          </a:xfrm>
          <a:prstGeom prst="rect">
            <a:avLst/>
          </a:prstGeom>
          <a:noFill/>
          <a:ln/>
        </p:spPr>
        <p:txBody>
          <a:bodyPr wrap="none" rtlCol="0" anchor="t"/>
          <a:lstStyle/>
          <a:p>
            <a:pPr indent="0" marL="0">
              <a:lnSpc>
                <a:spcPts val="4563"/>
              </a:lnSpc>
              <a:buNone/>
            </a:pPr>
            <a:r>
              <a:rPr lang="en-US" sz="3650" b="1" dirty="0">
                <a:solidFill>
                  <a:srgbClr val="484237"/>
                </a:solidFill>
                <a:latin typeface="Gelasio" pitchFamily="34" charset="0"/>
                <a:ea typeface="Gelasio" pitchFamily="34" charset="-122"/>
                <a:cs typeface="Gelasio" pitchFamily="34" charset="-120"/>
              </a:rPr>
              <a:t>Model Development</a:t>
            </a:r>
            <a:endParaRPr lang="en-US" sz="3650" dirty="0"/>
          </a:p>
        </p:txBody>
      </p:sp>
      <p:sp>
        <p:nvSpPr>
          <p:cNvPr id="6" name="Shape 3"/>
          <p:cNvSpPr/>
          <p:nvPr/>
        </p:nvSpPr>
        <p:spPr>
          <a:xfrm>
            <a:off x="648891" y="2169557"/>
            <a:ext cx="417195" cy="417195"/>
          </a:xfrm>
          <a:prstGeom prst="roundRect">
            <a:avLst>
              <a:gd name="adj" fmla="val 8000"/>
            </a:avLst>
          </a:prstGeom>
          <a:solidFill>
            <a:srgbClr val="EEE8DD"/>
          </a:solidFill>
          <a:ln/>
        </p:spPr>
      </p:sp>
      <p:sp>
        <p:nvSpPr>
          <p:cNvPr id="7" name="Text 4"/>
          <p:cNvSpPr/>
          <p:nvPr/>
        </p:nvSpPr>
        <p:spPr>
          <a:xfrm>
            <a:off x="791885" y="2239089"/>
            <a:ext cx="131207" cy="278130"/>
          </a:xfrm>
          <a:prstGeom prst="rect">
            <a:avLst/>
          </a:prstGeom>
          <a:noFill/>
          <a:ln/>
        </p:spPr>
        <p:txBody>
          <a:bodyPr wrap="none" rtlCol="0" anchor="t"/>
          <a:lstStyle/>
          <a:p>
            <a:pPr algn="ctr" indent="0" marL="0">
              <a:lnSpc>
                <a:spcPts val="2190"/>
              </a:lnSpc>
              <a:buNone/>
            </a:pPr>
            <a:r>
              <a:rPr lang="en-US" sz="2190" b="1" dirty="0">
                <a:solidFill>
                  <a:srgbClr val="746558"/>
                </a:solidFill>
                <a:latin typeface="Gelasio" pitchFamily="34" charset="0"/>
                <a:ea typeface="Gelasio" pitchFamily="34" charset="-122"/>
                <a:cs typeface="Gelasio" pitchFamily="34" charset="-120"/>
              </a:rPr>
              <a:t>1</a:t>
            </a:r>
            <a:endParaRPr lang="en-US" sz="2190" dirty="0"/>
          </a:p>
        </p:txBody>
      </p:sp>
      <p:sp>
        <p:nvSpPr>
          <p:cNvPr id="8" name="Text 5"/>
          <p:cNvSpPr/>
          <p:nvPr/>
        </p:nvSpPr>
        <p:spPr>
          <a:xfrm>
            <a:off x="1251466" y="2169557"/>
            <a:ext cx="2317790" cy="289679"/>
          </a:xfrm>
          <a:prstGeom prst="rect">
            <a:avLst/>
          </a:prstGeom>
          <a:noFill/>
          <a:ln/>
        </p:spPr>
        <p:txBody>
          <a:bodyPr wrap="none" rtlCol="0" anchor="t"/>
          <a:lstStyle/>
          <a:p>
            <a:pPr indent="0" marL="0">
              <a:lnSpc>
                <a:spcPts val="2281"/>
              </a:lnSpc>
              <a:buNone/>
            </a:pPr>
            <a:r>
              <a:rPr lang="en-US" sz="1825" b="1" dirty="0">
                <a:solidFill>
                  <a:srgbClr val="746558"/>
                </a:solidFill>
                <a:latin typeface="Gelasio" pitchFamily="34" charset="0"/>
                <a:ea typeface="Gelasio" pitchFamily="34" charset="-122"/>
                <a:cs typeface="Gelasio" pitchFamily="34" charset="-120"/>
              </a:rPr>
              <a:t>Algorithm Selection</a:t>
            </a:r>
            <a:endParaRPr lang="en-US" sz="1825" dirty="0"/>
          </a:p>
        </p:txBody>
      </p:sp>
      <p:sp>
        <p:nvSpPr>
          <p:cNvPr id="9" name="Text 6"/>
          <p:cNvSpPr/>
          <p:nvPr/>
        </p:nvSpPr>
        <p:spPr>
          <a:xfrm>
            <a:off x="1251466" y="2570440"/>
            <a:ext cx="7243643" cy="1186339"/>
          </a:xfrm>
          <a:prstGeom prst="rect">
            <a:avLst/>
          </a:prstGeom>
          <a:noFill/>
          <a:ln/>
        </p:spPr>
        <p:txBody>
          <a:bodyPr wrap="square" rtlCol="0" anchor="t"/>
          <a:lstStyle/>
          <a:p>
            <a:pPr indent="0" marL="0">
              <a:lnSpc>
                <a:spcPts val="2336"/>
              </a:lnSpc>
              <a:buNone/>
            </a:pPr>
            <a:r>
              <a:rPr lang="en-US" sz="1460" dirty="0">
                <a:solidFill>
                  <a:srgbClr val="746558"/>
                </a:solidFill>
                <a:latin typeface="Gelasio" pitchFamily="34" charset="0"/>
                <a:ea typeface="Gelasio" pitchFamily="34" charset="-122"/>
                <a:cs typeface="Gelasio" pitchFamily="34" charset="-120"/>
              </a:rPr>
              <a:t>The machine learning models developed for this project include Logistic Regression, Support Vector Machines (SVM), and Random Forest, each chosen for their strengths in binary classification tasks and their ability to handle the complex relationships within the diabetes dataset.</a:t>
            </a:r>
            <a:endParaRPr lang="en-US" sz="1460" dirty="0"/>
          </a:p>
        </p:txBody>
      </p:sp>
      <p:sp>
        <p:nvSpPr>
          <p:cNvPr id="10" name="Shape 7"/>
          <p:cNvSpPr/>
          <p:nvPr/>
        </p:nvSpPr>
        <p:spPr>
          <a:xfrm>
            <a:off x="648891" y="4150757"/>
            <a:ext cx="417195" cy="417195"/>
          </a:xfrm>
          <a:prstGeom prst="roundRect">
            <a:avLst>
              <a:gd name="adj" fmla="val 8000"/>
            </a:avLst>
          </a:prstGeom>
          <a:solidFill>
            <a:srgbClr val="EEE8DD"/>
          </a:solidFill>
          <a:ln/>
        </p:spPr>
      </p:sp>
      <p:sp>
        <p:nvSpPr>
          <p:cNvPr id="11" name="Text 8"/>
          <p:cNvSpPr/>
          <p:nvPr/>
        </p:nvSpPr>
        <p:spPr>
          <a:xfrm>
            <a:off x="773192" y="4220289"/>
            <a:ext cx="168593" cy="278130"/>
          </a:xfrm>
          <a:prstGeom prst="rect">
            <a:avLst/>
          </a:prstGeom>
          <a:noFill/>
          <a:ln/>
        </p:spPr>
        <p:txBody>
          <a:bodyPr wrap="none" rtlCol="0" anchor="t"/>
          <a:lstStyle/>
          <a:p>
            <a:pPr algn="ctr" indent="0" marL="0">
              <a:lnSpc>
                <a:spcPts val="2190"/>
              </a:lnSpc>
              <a:buNone/>
            </a:pPr>
            <a:r>
              <a:rPr lang="en-US" sz="2190" b="1" dirty="0">
                <a:solidFill>
                  <a:srgbClr val="746558"/>
                </a:solidFill>
                <a:latin typeface="Gelasio" pitchFamily="34" charset="0"/>
                <a:ea typeface="Gelasio" pitchFamily="34" charset="-122"/>
                <a:cs typeface="Gelasio" pitchFamily="34" charset="-120"/>
              </a:rPr>
              <a:t>2</a:t>
            </a:r>
            <a:endParaRPr lang="en-US" sz="2190" dirty="0"/>
          </a:p>
        </p:txBody>
      </p:sp>
      <p:sp>
        <p:nvSpPr>
          <p:cNvPr id="12" name="Text 9"/>
          <p:cNvSpPr/>
          <p:nvPr/>
        </p:nvSpPr>
        <p:spPr>
          <a:xfrm>
            <a:off x="1251466" y="4150757"/>
            <a:ext cx="2728555" cy="289679"/>
          </a:xfrm>
          <a:prstGeom prst="rect">
            <a:avLst/>
          </a:prstGeom>
          <a:noFill/>
          <a:ln/>
        </p:spPr>
        <p:txBody>
          <a:bodyPr wrap="none" rtlCol="0" anchor="t"/>
          <a:lstStyle/>
          <a:p>
            <a:pPr indent="0" marL="0">
              <a:lnSpc>
                <a:spcPts val="2281"/>
              </a:lnSpc>
              <a:buNone/>
            </a:pPr>
            <a:r>
              <a:rPr lang="en-US" sz="1825" b="1" dirty="0">
                <a:solidFill>
                  <a:srgbClr val="746558"/>
                </a:solidFill>
                <a:latin typeface="Gelasio" pitchFamily="34" charset="0"/>
                <a:ea typeface="Gelasio" pitchFamily="34" charset="-122"/>
                <a:cs typeface="Gelasio" pitchFamily="34" charset="-120"/>
              </a:rPr>
              <a:t>Training and Validation</a:t>
            </a:r>
            <a:endParaRPr lang="en-US" sz="1825" dirty="0"/>
          </a:p>
        </p:txBody>
      </p:sp>
      <p:sp>
        <p:nvSpPr>
          <p:cNvPr id="13" name="Text 10"/>
          <p:cNvSpPr/>
          <p:nvPr/>
        </p:nvSpPr>
        <p:spPr>
          <a:xfrm>
            <a:off x="1251466" y="4551640"/>
            <a:ext cx="7243643" cy="889754"/>
          </a:xfrm>
          <a:prstGeom prst="rect">
            <a:avLst/>
          </a:prstGeom>
          <a:noFill/>
          <a:ln/>
        </p:spPr>
        <p:txBody>
          <a:bodyPr wrap="square" rtlCol="0" anchor="t"/>
          <a:lstStyle/>
          <a:p>
            <a:pPr indent="0" marL="0">
              <a:lnSpc>
                <a:spcPts val="2336"/>
              </a:lnSpc>
              <a:buNone/>
            </a:pPr>
            <a:r>
              <a:rPr lang="en-US" sz="1460" dirty="0">
                <a:solidFill>
                  <a:srgbClr val="746558"/>
                </a:solidFill>
                <a:latin typeface="Gelasio" pitchFamily="34" charset="0"/>
                <a:ea typeface="Gelasio" pitchFamily="34" charset="-122"/>
                <a:cs typeface="Gelasio" pitchFamily="34" charset="-120"/>
              </a:rPr>
              <a:t>The data was split into training and testing sets, with the models undergoing rigorous cross-validation to ensure their robustness and generalizability. This process optimizes the models' performance and reliability in real-world applications.</a:t>
            </a:r>
            <a:endParaRPr lang="en-US" sz="1460" dirty="0"/>
          </a:p>
        </p:txBody>
      </p:sp>
      <p:sp>
        <p:nvSpPr>
          <p:cNvPr id="14" name="Shape 11"/>
          <p:cNvSpPr/>
          <p:nvPr/>
        </p:nvSpPr>
        <p:spPr>
          <a:xfrm>
            <a:off x="648891" y="5835372"/>
            <a:ext cx="417195" cy="417195"/>
          </a:xfrm>
          <a:prstGeom prst="roundRect">
            <a:avLst>
              <a:gd name="adj" fmla="val 8000"/>
            </a:avLst>
          </a:prstGeom>
          <a:solidFill>
            <a:srgbClr val="EEE8DD"/>
          </a:solidFill>
          <a:ln/>
        </p:spPr>
      </p:sp>
      <p:sp>
        <p:nvSpPr>
          <p:cNvPr id="15" name="Text 12"/>
          <p:cNvSpPr/>
          <p:nvPr/>
        </p:nvSpPr>
        <p:spPr>
          <a:xfrm>
            <a:off x="773668" y="5904905"/>
            <a:ext cx="167640" cy="278130"/>
          </a:xfrm>
          <a:prstGeom prst="rect">
            <a:avLst/>
          </a:prstGeom>
          <a:noFill/>
          <a:ln/>
        </p:spPr>
        <p:txBody>
          <a:bodyPr wrap="none" rtlCol="0" anchor="t"/>
          <a:lstStyle/>
          <a:p>
            <a:pPr algn="ctr" indent="0" marL="0">
              <a:lnSpc>
                <a:spcPts val="2190"/>
              </a:lnSpc>
              <a:buNone/>
            </a:pPr>
            <a:r>
              <a:rPr lang="en-US" sz="2190" b="1" dirty="0">
                <a:solidFill>
                  <a:srgbClr val="746558"/>
                </a:solidFill>
                <a:latin typeface="Gelasio" pitchFamily="34" charset="0"/>
                <a:ea typeface="Gelasio" pitchFamily="34" charset="-122"/>
                <a:cs typeface="Gelasio" pitchFamily="34" charset="-120"/>
              </a:rPr>
              <a:t>3</a:t>
            </a:r>
            <a:endParaRPr lang="en-US" sz="2190" dirty="0"/>
          </a:p>
        </p:txBody>
      </p:sp>
      <p:sp>
        <p:nvSpPr>
          <p:cNvPr id="16" name="Text 13"/>
          <p:cNvSpPr/>
          <p:nvPr/>
        </p:nvSpPr>
        <p:spPr>
          <a:xfrm>
            <a:off x="1251466" y="5835372"/>
            <a:ext cx="2412563" cy="289679"/>
          </a:xfrm>
          <a:prstGeom prst="rect">
            <a:avLst/>
          </a:prstGeom>
          <a:noFill/>
          <a:ln/>
        </p:spPr>
        <p:txBody>
          <a:bodyPr wrap="none" rtlCol="0" anchor="t"/>
          <a:lstStyle/>
          <a:p>
            <a:pPr indent="0" marL="0">
              <a:lnSpc>
                <a:spcPts val="2281"/>
              </a:lnSpc>
              <a:buNone/>
            </a:pPr>
            <a:r>
              <a:rPr lang="en-US" sz="1825" b="1" dirty="0">
                <a:solidFill>
                  <a:srgbClr val="746558"/>
                </a:solidFill>
                <a:latin typeface="Gelasio" pitchFamily="34" charset="0"/>
                <a:ea typeface="Gelasio" pitchFamily="34" charset="-122"/>
                <a:cs typeface="Gelasio" pitchFamily="34" charset="-120"/>
              </a:rPr>
              <a:t>Performance Metrics</a:t>
            </a:r>
            <a:endParaRPr lang="en-US" sz="1825" dirty="0"/>
          </a:p>
        </p:txBody>
      </p:sp>
      <p:sp>
        <p:nvSpPr>
          <p:cNvPr id="17" name="Text 14"/>
          <p:cNvSpPr/>
          <p:nvPr/>
        </p:nvSpPr>
        <p:spPr>
          <a:xfrm>
            <a:off x="1251466" y="6236256"/>
            <a:ext cx="7243643" cy="889754"/>
          </a:xfrm>
          <a:prstGeom prst="rect">
            <a:avLst/>
          </a:prstGeom>
          <a:noFill/>
          <a:ln/>
        </p:spPr>
        <p:txBody>
          <a:bodyPr wrap="square" rtlCol="0" anchor="t"/>
          <a:lstStyle/>
          <a:p>
            <a:pPr indent="0" marL="0">
              <a:lnSpc>
                <a:spcPts val="2336"/>
              </a:lnSpc>
              <a:buNone/>
            </a:pPr>
            <a:r>
              <a:rPr lang="en-US" sz="1460" dirty="0">
                <a:solidFill>
                  <a:srgbClr val="746558"/>
                </a:solidFill>
                <a:latin typeface="Gelasio" pitchFamily="34" charset="0"/>
                <a:ea typeface="Gelasio" pitchFamily="34" charset="-122"/>
                <a:cs typeface="Gelasio" pitchFamily="34" charset="-120"/>
              </a:rPr>
              <a:t>The models were evaluated based on key metrics, including accuracy, precision, recall, and F1-score, to ensure they meet the high standards required for effective diabetes prediction and management.</a:t>
            </a:r>
            <a:endParaRPr lang="en-US" sz="146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949166"/>
            <a:ext cx="7934325" cy="1080135"/>
          </a:xfrm>
          <a:prstGeom prst="rect">
            <a:avLst/>
          </a:prstGeom>
          <a:noFill/>
          <a:ln/>
        </p:spPr>
        <p:txBody>
          <a:bodyPr wrap="square" rtlCol="0" anchor="t"/>
          <a:lstStyle/>
          <a:p>
            <a:pPr indent="0" marL="0">
              <a:lnSpc>
                <a:spcPts val="4253"/>
              </a:lnSpc>
              <a:buNone/>
            </a:pPr>
            <a:r>
              <a:rPr lang="en-US" sz="3402" b="1" dirty="0">
                <a:solidFill>
                  <a:srgbClr val="484237"/>
                </a:solidFill>
                <a:latin typeface="Gelasio" pitchFamily="34" charset="0"/>
                <a:ea typeface="Gelasio" pitchFamily="34" charset="-122"/>
                <a:cs typeface="Gelasio" pitchFamily="34" charset="-120"/>
              </a:rPr>
              <a:t>Business Insights from Model Results</a:t>
            </a:r>
            <a:endParaRPr lang="en-US" sz="3402" dirty="0"/>
          </a:p>
        </p:txBody>
      </p:sp>
      <p:sp>
        <p:nvSpPr>
          <p:cNvPr id="6" name="Shape 3"/>
          <p:cNvSpPr/>
          <p:nvPr/>
        </p:nvSpPr>
        <p:spPr>
          <a:xfrm>
            <a:off x="604837" y="2288500"/>
            <a:ext cx="7934325" cy="1548765"/>
          </a:xfrm>
          <a:prstGeom prst="roundRect">
            <a:avLst>
              <a:gd name="adj" fmla="val 2009"/>
            </a:avLst>
          </a:prstGeom>
          <a:solidFill>
            <a:srgbClr val="EEE8DD"/>
          </a:solidFill>
          <a:ln/>
        </p:spPr>
      </p:sp>
      <p:sp>
        <p:nvSpPr>
          <p:cNvPr id="7" name="Text 4"/>
          <p:cNvSpPr/>
          <p:nvPr/>
        </p:nvSpPr>
        <p:spPr>
          <a:xfrm>
            <a:off x="777597" y="2461260"/>
            <a:ext cx="2519362" cy="269915"/>
          </a:xfrm>
          <a:prstGeom prst="rect">
            <a:avLst/>
          </a:prstGeom>
          <a:noFill/>
          <a:ln/>
        </p:spPr>
        <p:txBody>
          <a:bodyPr wrap="none" rtlCol="0" anchor="t"/>
          <a:lstStyle/>
          <a:p>
            <a:pPr indent="0" marL="0">
              <a:lnSpc>
                <a:spcPts val="2126"/>
              </a:lnSpc>
              <a:buNone/>
            </a:pPr>
            <a:r>
              <a:rPr lang="en-US" sz="1701" b="1" dirty="0">
                <a:solidFill>
                  <a:srgbClr val="746558"/>
                </a:solidFill>
                <a:latin typeface="Gelasio" pitchFamily="34" charset="0"/>
                <a:ea typeface="Gelasio" pitchFamily="34" charset="-122"/>
                <a:cs typeface="Gelasio" pitchFamily="34" charset="-120"/>
              </a:rPr>
              <a:t>Key Predictive Features</a:t>
            </a:r>
            <a:endParaRPr lang="en-US" sz="1701" dirty="0"/>
          </a:p>
        </p:txBody>
      </p:sp>
      <p:sp>
        <p:nvSpPr>
          <p:cNvPr id="8" name="Text 5"/>
          <p:cNvSpPr/>
          <p:nvPr/>
        </p:nvSpPr>
        <p:spPr>
          <a:xfrm>
            <a:off x="777597" y="2834759"/>
            <a:ext cx="7588806" cy="829747"/>
          </a:xfrm>
          <a:prstGeom prst="rect">
            <a:avLst/>
          </a:prstGeom>
          <a:noFill/>
          <a:ln/>
        </p:spPr>
        <p:txBody>
          <a:bodyPr wrap="square" rtlCol="0" anchor="t"/>
          <a:lstStyle/>
          <a:p>
            <a:pPr indent="0" marL="0">
              <a:lnSpc>
                <a:spcPts val="2177"/>
              </a:lnSpc>
              <a:buNone/>
            </a:pPr>
            <a:r>
              <a:rPr lang="en-US" sz="1361" dirty="0">
                <a:solidFill>
                  <a:srgbClr val="746558"/>
                </a:solidFill>
                <a:latin typeface="Gelasio" pitchFamily="34" charset="0"/>
                <a:ea typeface="Gelasio" pitchFamily="34" charset="-122"/>
                <a:cs typeface="Gelasio" pitchFamily="34" charset="-120"/>
              </a:rPr>
              <a:t>The analysis revealed that factors such as age, BMI, and glucose levels are the most influential in predicting the risk of diabetes. These insights can guide healthcare providers in prioritizing the critical areas to monitor and address for effective diabetes management.</a:t>
            </a:r>
            <a:endParaRPr lang="en-US" sz="1361" dirty="0"/>
          </a:p>
        </p:txBody>
      </p:sp>
      <p:sp>
        <p:nvSpPr>
          <p:cNvPr id="9" name="Shape 6"/>
          <p:cNvSpPr/>
          <p:nvPr/>
        </p:nvSpPr>
        <p:spPr>
          <a:xfrm>
            <a:off x="604837" y="4010025"/>
            <a:ext cx="7934325" cy="1548765"/>
          </a:xfrm>
          <a:prstGeom prst="roundRect">
            <a:avLst>
              <a:gd name="adj" fmla="val 2009"/>
            </a:avLst>
          </a:prstGeom>
          <a:solidFill>
            <a:srgbClr val="EEE8DD"/>
          </a:solidFill>
          <a:ln/>
        </p:spPr>
      </p:sp>
      <p:sp>
        <p:nvSpPr>
          <p:cNvPr id="10" name="Text 7"/>
          <p:cNvSpPr/>
          <p:nvPr/>
        </p:nvSpPr>
        <p:spPr>
          <a:xfrm>
            <a:off x="777597" y="4182785"/>
            <a:ext cx="2160270" cy="269915"/>
          </a:xfrm>
          <a:prstGeom prst="rect">
            <a:avLst/>
          </a:prstGeom>
          <a:noFill/>
          <a:ln/>
        </p:spPr>
        <p:txBody>
          <a:bodyPr wrap="none" rtlCol="0" anchor="t"/>
          <a:lstStyle/>
          <a:p>
            <a:pPr indent="0" marL="0">
              <a:lnSpc>
                <a:spcPts val="2126"/>
              </a:lnSpc>
              <a:buNone/>
            </a:pPr>
            <a:r>
              <a:rPr lang="en-US" sz="1701" b="1" dirty="0">
                <a:solidFill>
                  <a:srgbClr val="746558"/>
                </a:solidFill>
                <a:latin typeface="Gelasio" pitchFamily="34" charset="0"/>
                <a:ea typeface="Gelasio" pitchFamily="34" charset="-122"/>
                <a:cs typeface="Gelasio" pitchFamily="34" charset="-120"/>
              </a:rPr>
              <a:t>Model Accuracy</a:t>
            </a:r>
            <a:endParaRPr lang="en-US" sz="1701" dirty="0"/>
          </a:p>
        </p:txBody>
      </p:sp>
      <p:sp>
        <p:nvSpPr>
          <p:cNvPr id="11" name="Text 8"/>
          <p:cNvSpPr/>
          <p:nvPr/>
        </p:nvSpPr>
        <p:spPr>
          <a:xfrm>
            <a:off x="777597" y="4556284"/>
            <a:ext cx="7588806" cy="829747"/>
          </a:xfrm>
          <a:prstGeom prst="rect">
            <a:avLst/>
          </a:prstGeom>
          <a:noFill/>
          <a:ln/>
        </p:spPr>
        <p:txBody>
          <a:bodyPr wrap="square" rtlCol="0" anchor="t"/>
          <a:lstStyle/>
          <a:p>
            <a:pPr indent="0" marL="0">
              <a:lnSpc>
                <a:spcPts val="2177"/>
              </a:lnSpc>
              <a:buNone/>
            </a:pPr>
            <a:r>
              <a:rPr lang="en-US" sz="1361" dirty="0">
                <a:solidFill>
                  <a:srgbClr val="746558"/>
                </a:solidFill>
                <a:latin typeface="Gelasio" pitchFamily="34" charset="0"/>
                <a:ea typeface="Gelasio" pitchFamily="34" charset="-122"/>
                <a:cs typeface="Gelasio" pitchFamily="34" charset="-120"/>
              </a:rPr>
              <a:t>The predictive models achieved an impressive accuracy of over 90%, demonstrating their potential for real-world application in early detection and proactive healthcare interventions. This high level of performance ensures that the models can be trusted to support clinical decision-making.</a:t>
            </a:r>
            <a:endParaRPr lang="en-US" sz="1361" dirty="0"/>
          </a:p>
        </p:txBody>
      </p:sp>
      <p:sp>
        <p:nvSpPr>
          <p:cNvPr id="12" name="Shape 9"/>
          <p:cNvSpPr/>
          <p:nvPr/>
        </p:nvSpPr>
        <p:spPr>
          <a:xfrm>
            <a:off x="604837" y="5731550"/>
            <a:ext cx="7934325" cy="1548765"/>
          </a:xfrm>
          <a:prstGeom prst="roundRect">
            <a:avLst>
              <a:gd name="adj" fmla="val 2009"/>
            </a:avLst>
          </a:prstGeom>
          <a:solidFill>
            <a:srgbClr val="EEE8DD"/>
          </a:solidFill>
          <a:ln/>
        </p:spPr>
      </p:sp>
      <p:sp>
        <p:nvSpPr>
          <p:cNvPr id="13" name="Text 10"/>
          <p:cNvSpPr/>
          <p:nvPr/>
        </p:nvSpPr>
        <p:spPr>
          <a:xfrm>
            <a:off x="777597" y="5904309"/>
            <a:ext cx="2202894" cy="269915"/>
          </a:xfrm>
          <a:prstGeom prst="rect">
            <a:avLst/>
          </a:prstGeom>
          <a:noFill/>
          <a:ln/>
        </p:spPr>
        <p:txBody>
          <a:bodyPr wrap="none" rtlCol="0" anchor="t"/>
          <a:lstStyle/>
          <a:p>
            <a:pPr indent="0" marL="0">
              <a:lnSpc>
                <a:spcPts val="2126"/>
              </a:lnSpc>
              <a:buNone/>
            </a:pPr>
            <a:r>
              <a:rPr lang="en-US" sz="1701" b="1" dirty="0">
                <a:solidFill>
                  <a:srgbClr val="746558"/>
                </a:solidFill>
                <a:latin typeface="Gelasio" pitchFamily="34" charset="0"/>
                <a:ea typeface="Gelasio" pitchFamily="34" charset="-122"/>
                <a:cs typeface="Gelasio" pitchFamily="34" charset="-120"/>
              </a:rPr>
              <a:t>Clinical Case Studies</a:t>
            </a:r>
            <a:endParaRPr lang="en-US" sz="1701" dirty="0"/>
          </a:p>
        </p:txBody>
      </p:sp>
      <p:sp>
        <p:nvSpPr>
          <p:cNvPr id="14" name="Text 11"/>
          <p:cNvSpPr/>
          <p:nvPr/>
        </p:nvSpPr>
        <p:spPr>
          <a:xfrm>
            <a:off x="777597" y="6277808"/>
            <a:ext cx="7588806" cy="829747"/>
          </a:xfrm>
          <a:prstGeom prst="rect">
            <a:avLst/>
          </a:prstGeom>
          <a:noFill/>
          <a:ln/>
        </p:spPr>
        <p:txBody>
          <a:bodyPr wrap="square" rtlCol="0" anchor="t"/>
          <a:lstStyle/>
          <a:p>
            <a:pPr indent="0" marL="0">
              <a:lnSpc>
                <a:spcPts val="2177"/>
              </a:lnSpc>
              <a:buNone/>
            </a:pPr>
            <a:r>
              <a:rPr lang="en-US" sz="1361" dirty="0">
                <a:solidFill>
                  <a:srgbClr val="746558"/>
                </a:solidFill>
                <a:latin typeface="Gelasio" pitchFamily="34" charset="0"/>
                <a:ea typeface="Gelasio" pitchFamily="34" charset="-122"/>
                <a:cs typeface="Gelasio" pitchFamily="34" charset="-120"/>
              </a:rPr>
              <a:t>The presentation will showcase examples of how the predictive models can be implemented in clinical settings to identify high-risk individuals, enabling healthcare providers to deploy targeted prevention strategies and personalized treatment plans for improved patient outcomes.</a:t>
            </a:r>
            <a:endParaRPr lang="en-US" sz="1361"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899636"/>
            <a:ext cx="5333762" cy="540068"/>
          </a:xfrm>
          <a:prstGeom prst="rect">
            <a:avLst/>
          </a:prstGeom>
          <a:noFill/>
          <a:ln/>
        </p:spPr>
        <p:txBody>
          <a:bodyPr wrap="none" rtlCol="0" anchor="t"/>
          <a:lstStyle/>
          <a:p>
            <a:pPr indent="0" marL="0">
              <a:lnSpc>
                <a:spcPts val="4253"/>
              </a:lnSpc>
              <a:buNone/>
            </a:pPr>
            <a:r>
              <a:rPr lang="en-US" sz="3402" b="1" dirty="0">
                <a:solidFill>
                  <a:srgbClr val="484237"/>
                </a:solidFill>
                <a:latin typeface="Gelasio" pitchFamily="34" charset="0"/>
                <a:ea typeface="Gelasio" pitchFamily="34" charset="-122"/>
                <a:cs typeface="Gelasio" pitchFamily="34" charset="-120"/>
              </a:rPr>
              <a:t>Implementation Strategy</a:t>
            </a:r>
            <a:endParaRPr lang="en-US" sz="3402" dirty="0"/>
          </a:p>
        </p:txBody>
      </p:sp>
      <p:pic>
        <p:nvPicPr>
          <p:cNvPr id="6" name="Image 1" descr="preencoded.png">    </p:cNvPr>
          <p:cNvPicPr>
            <a:picLocks noChangeAspect="1"/>
          </p:cNvPicPr>
          <p:nvPr/>
        </p:nvPicPr>
        <p:blipFill>
          <a:blip r:embed="rId2"/>
          <a:stretch>
            <a:fillRect/>
          </a:stretch>
        </p:blipFill>
        <p:spPr>
          <a:xfrm>
            <a:off x="604837" y="1698903"/>
            <a:ext cx="431959" cy="431959"/>
          </a:xfrm>
          <a:prstGeom prst="rect">
            <a:avLst/>
          </a:prstGeom>
        </p:spPr>
      </p:pic>
      <p:sp>
        <p:nvSpPr>
          <p:cNvPr id="7" name="Text 3"/>
          <p:cNvSpPr/>
          <p:nvPr/>
        </p:nvSpPr>
        <p:spPr>
          <a:xfrm>
            <a:off x="604837" y="2303621"/>
            <a:ext cx="2160270"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Integration</a:t>
            </a:r>
            <a:endParaRPr lang="en-US" sz="1701" dirty="0"/>
          </a:p>
        </p:txBody>
      </p:sp>
      <p:sp>
        <p:nvSpPr>
          <p:cNvPr id="8" name="Text 4"/>
          <p:cNvSpPr/>
          <p:nvPr/>
        </p:nvSpPr>
        <p:spPr>
          <a:xfrm>
            <a:off x="604837" y="2677120"/>
            <a:ext cx="7934325" cy="553164"/>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The predictive model will be seamlessly integrated into existing electronic health record (EHR) systems, ensuring a streamlined workflow and easy access for healthcare providers.</a:t>
            </a:r>
            <a:endParaRPr lang="en-US" sz="1361" dirty="0"/>
          </a:p>
        </p:txBody>
      </p:sp>
      <p:pic>
        <p:nvPicPr>
          <p:cNvPr id="9" name="Image 2" descr="preencoded.png">    </p:cNvPr>
          <p:cNvPicPr>
            <a:picLocks noChangeAspect="1"/>
          </p:cNvPicPr>
          <p:nvPr/>
        </p:nvPicPr>
        <p:blipFill>
          <a:blip r:embed="rId3"/>
          <a:stretch>
            <a:fillRect/>
          </a:stretch>
        </p:blipFill>
        <p:spPr>
          <a:xfrm>
            <a:off x="604837" y="3748683"/>
            <a:ext cx="431959" cy="431959"/>
          </a:xfrm>
          <a:prstGeom prst="rect">
            <a:avLst/>
          </a:prstGeom>
        </p:spPr>
      </p:pic>
      <p:sp>
        <p:nvSpPr>
          <p:cNvPr id="10" name="Text 5"/>
          <p:cNvSpPr/>
          <p:nvPr/>
        </p:nvSpPr>
        <p:spPr>
          <a:xfrm>
            <a:off x="604837" y="4353401"/>
            <a:ext cx="2160270"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Training</a:t>
            </a:r>
            <a:endParaRPr lang="en-US" sz="1701" dirty="0"/>
          </a:p>
        </p:txBody>
      </p:sp>
      <p:sp>
        <p:nvSpPr>
          <p:cNvPr id="11" name="Text 6"/>
          <p:cNvSpPr/>
          <p:nvPr/>
        </p:nvSpPr>
        <p:spPr>
          <a:xfrm>
            <a:off x="604837" y="4726900"/>
            <a:ext cx="7934325" cy="553164"/>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Comprehensive training programs will be developed to equip healthcare staff with the knowledge and skills to effectively use the predictive model and interpret its outputs.</a:t>
            </a:r>
            <a:endParaRPr lang="en-US" sz="1361" dirty="0"/>
          </a:p>
        </p:txBody>
      </p:sp>
      <p:pic>
        <p:nvPicPr>
          <p:cNvPr id="12" name="Image 3" descr="preencoded.png">    </p:cNvPr>
          <p:cNvPicPr>
            <a:picLocks noChangeAspect="1"/>
          </p:cNvPicPr>
          <p:nvPr/>
        </p:nvPicPr>
        <p:blipFill>
          <a:blip r:embed="rId4"/>
          <a:stretch>
            <a:fillRect/>
          </a:stretch>
        </p:blipFill>
        <p:spPr>
          <a:xfrm>
            <a:off x="604837" y="5798463"/>
            <a:ext cx="431959" cy="431959"/>
          </a:xfrm>
          <a:prstGeom prst="rect">
            <a:avLst/>
          </a:prstGeom>
        </p:spPr>
      </p:pic>
      <p:sp>
        <p:nvSpPr>
          <p:cNvPr id="13" name="Text 7"/>
          <p:cNvSpPr/>
          <p:nvPr/>
        </p:nvSpPr>
        <p:spPr>
          <a:xfrm>
            <a:off x="604837" y="6403181"/>
            <a:ext cx="2160270"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Compliance</a:t>
            </a:r>
            <a:endParaRPr lang="en-US" sz="1701" dirty="0"/>
          </a:p>
        </p:txBody>
      </p:sp>
      <p:sp>
        <p:nvSpPr>
          <p:cNvPr id="14" name="Text 8"/>
          <p:cNvSpPr/>
          <p:nvPr/>
        </p:nvSpPr>
        <p:spPr>
          <a:xfrm>
            <a:off x="604837" y="6776680"/>
            <a:ext cx="7934325" cy="553164"/>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Strict adherence to healthcare data regulations, such as HIPAA, will be a top priority to ensure the ethical and secure use of patient information in the implementation of the predictive model.</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1391960"/>
            <a:ext cx="5993011" cy="540068"/>
          </a:xfrm>
          <a:prstGeom prst="rect">
            <a:avLst/>
          </a:prstGeom>
          <a:noFill/>
          <a:ln/>
        </p:spPr>
        <p:txBody>
          <a:bodyPr wrap="none" rtlCol="0" anchor="t"/>
          <a:lstStyle/>
          <a:p>
            <a:pPr indent="0" marL="0">
              <a:lnSpc>
                <a:spcPts val="4253"/>
              </a:lnSpc>
              <a:buNone/>
            </a:pPr>
            <a:r>
              <a:rPr lang="en-US" sz="3402" b="1" dirty="0">
                <a:solidFill>
                  <a:srgbClr val="484237"/>
                </a:solidFill>
                <a:latin typeface="Gelasio" pitchFamily="34" charset="0"/>
                <a:ea typeface="Gelasio" pitchFamily="34" charset="-122"/>
                <a:cs typeface="Gelasio" pitchFamily="34" charset="-120"/>
              </a:rPr>
              <a:t>Future Work and Scalability</a:t>
            </a:r>
            <a:endParaRPr lang="en-US" sz="3402" dirty="0"/>
          </a:p>
        </p:txBody>
      </p:sp>
      <p:pic>
        <p:nvPicPr>
          <p:cNvPr id="6" name="Image 1" descr="preencoded.png">    </p:cNvPr>
          <p:cNvPicPr>
            <a:picLocks noChangeAspect="1"/>
          </p:cNvPicPr>
          <p:nvPr/>
        </p:nvPicPr>
        <p:blipFill>
          <a:blip r:embed="rId2"/>
          <a:stretch>
            <a:fillRect/>
          </a:stretch>
        </p:blipFill>
        <p:spPr>
          <a:xfrm>
            <a:off x="604837" y="2191226"/>
            <a:ext cx="864037" cy="1548765"/>
          </a:xfrm>
          <a:prstGeom prst="rect">
            <a:avLst/>
          </a:prstGeom>
        </p:spPr>
      </p:pic>
      <p:sp>
        <p:nvSpPr>
          <p:cNvPr id="7" name="Text 3"/>
          <p:cNvSpPr/>
          <p:nvPr/>
        </p:nvSpPr>
        <p:spPr>
          <a:xfrm>
            <a:off x="1728073" y="2363986"/>
            <a:ext cx="2753797"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Continuous Improvement</a:t>
            </a:r>
            <a:endParaRPr lang="en-US" sz="1701" dirty="0"/>
          </a:p>
        </p:txBody>
      </p:sp>
      <p:sp>
        <p:nvSpPr>
          <p:cNvPr id="8" name="Text 4"/>
          <p:cNvSpPr/>
          <p:nvPr/>
        </p:nvSpPr>
        <p:spPr>
          <a:xfrm>
            <a:off x="1728073" y="2737485"/>
            <a:ext cx="6811089" cy="829747"/>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The predictive model will undergo continuous refinement and optimization as new data becomes available, ensuring it remains at the forefront of diabetes detection and management.</a:t>
            </a:r>
            <a:endParaRPr lang="en-US" sz="1361" dirty="0"/>
          </a:p>
        </p:txBody>
      </p:sp>
      <p:pic>
        <p:nvPicPr>
          <p:cNvPr id="9" name="Image 2" descr="preencoded.png">    </p:cNvPr>
          <p:cNvPicPr>
            <a:picLocks noChangeAspect="1"/>
          </p:cNvPicPr>
          <p:nvPr/>
        </p:nvPicPr>
        <p:blipFill>
          <a:blip r:embed="rId3"/>
          <a:stretch>
            <a:fillRect/>
          </a:stretch>
        </p:blipFill>
        <p:spPr>
          <a:xfrm>
            <a:off x="604837" y="3739991"/>
            <a:ext cx="864037" cy="1548765"/>
          </a:xfrm>
          <a:prstGeom prst="rect">
            <a:avLst/>
          </a:prstGeom>
        </p:spPr>
      </p:pic>
      <p:sp>
        <p:nvSpPr>
          <p:cNvPr id="10" name="Text 5"/>
          <p:cNvSpPr/>
          <p:nvPr/>
        </p:nvSpPr>
        <p:spPr>
          <a:xfrm>
            <a:off x="1728073" y="3912751"/>
            <a:ext cx="3039785"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Expansion to Other Diseases</a:t>
            </a:r>
            <a:endParaRPr lang="en-US" sz="1701" dirty="0"/>
          </a:p>
        </p:txBody>
      </p:sp>
      <p:sp>
        <p:nvSpPr>
          <p:cNvPr id="11" name="Text 6"/>
          <p:cNvSpPr/>
          <p:nvPr/>
        </p:nvSpPr>
        <p:spPr>
          <a:xfrm>
            <a:off x="1728073" y="4286250"/>
            <a:ext cx="6811089" cy="829747"/>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The successful implementation of this predictive model for diabetes opens up the possibility of applying similar data-driven approaches to other chronic conditions, further enhancing the scope and impact of personalized healthcare.</a:t>
            </a:r>
            <a:endParaRPr lang="en-US" sz="1361" dirty="0"/>
          </a:p>
        </p:txBody>
      </p:sp>
      <p:pic>
        <p:nvPicPr>
          <p:cNvPr id="12" name="Image 3" descr="preencoded.png">    </p:cNvPr>
          <p:cNvPicPr>
            <a:picLocks noChangeAspect="1"/>
          </p:cNvPicPr>
          <p:nvPr/>
        </p:nvPicPr>
        <p:blipFill>
          <a:blip r:embed="rId4"/>
          <a:stretch>
            <a:fillRect/>
          </a:stretch>
        </p:blipFill>
        <p:spPr>
          <a:xfrm>
            <a:off x="604837" y="5288756"/>
            <a:ext cx="864037" cy="1548765"/>
          </a:xfrm>
          <a:prstGeom prst="rect">
            <a:avLst/>
          </a:prstGeom>
        </p:spPr>
      </p:pic>
      <p:sp>
        <p:nvSpPr>
          <p:cNvPr id="13" name="Text 7"/>
          <p:cNvSpPr/>
          <p:nvPr/>
        </p:nvSpPr>
        <p:spPr>
          <a:xfrm>
            <a:off x="1728073" y="5461516"/>
            <a:ext cx="2609017" cy="269915"/>
          </a:xfrm>
          <a:prstGeom prst="rect">
            <a:avLst/>
          </a:prstGeom>
          <a:noFill/>
          <a:ln/>
        </p:spPr>
        <p:txBody>
          <a:bodyPr wrap="none" rtlCol="0" anchor="t"/>
          <a:lstStyle/>
          <a:p>
            <a:pPr algn="l" indent="0" marL="0">
              <a:lnSpc>
                <a:spcPts val="2126"/>
              </a:lnSpc>
              <a:buNone/>
            </a:pPr>
            <a:r>
              <a:rPr lang="en-US" sz="1701" b="1" dirty="0">
                <a:solidFill>
                  <a:srgbClr val="746558"/>
                </a:solidFill>
                <a:latin typeface="Gelasio" pitchFamily="34" charset="0"/>
                <a:ea typeface="Gelasio" pitchFamily="34" charset="-122"/>
                <a:cs typeface="Gelasio" pitchFamily="34" charset="-120"/>
              </a:rPr>
              <a:t>Research Collaborations</a:t>
            </a:r>
            <a:endParaRPr lang="en-US" sz="1701" dirty="0"/>
          </a:p>
        </p:txBody>
      </p:sp>
      <p:sp>
        <p:nvSpPr>
          <p:cNvPr id="14" name="Text 8"/>
          <p:cNvSpPr/>
          <p:nvPr/>
        </p:nvSpPr>
        <p:spPr>
          <a:xfrm>
            <a:off x="1728073" y="5835015"/>
            <a:ext cx="6811089" cy="829747"/>
          </a:xfrm>
          <a:prstGeom prst="rect">
            <a:avLst/>
          </a:prstGeom>
          <a:noFill/>
          <a:ln/>
        </p:spPr>
        <p:txBody>
          <a:bodyPr wrap="square" rtlCol="0" anchor="t"/>
          <a:lstStyle/>
          <a:p>
            <a:pPr algn="l" indent="0" marL="0">
              <a:lnSpc>
                <a:spcPts val="2177"/>
              </a:lnSpc>
              <a:buNone/>
            </a:pPr>
            <a:r>
              <a:rPr lang="en-US" sz="1361" dirty="0">
                <a:solidFill>
                  <a:srgbClr val="746558"/>
                </a:solidFill>
                <a:latin typeface="Gelasio" pitchFamily="34" charset="0"/>
                <a:ea typeface="Gelasio" pitchFamily="34" charset="-122"/>
                <a:cs typeface="Gelasio" pitchFamily="34" charset="-120"/>
              </a:rPr>
              <a:t>Opportunities will be explored to collaborate with academic institutions and healthcare providers, fostering knowledge sharing and driving further advancements in the field of predictive analytics for improved patient outcomes.</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034772"/>
            <a:ext cx="6172200"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Conclusion</a:t>
            </a:r>
            <a:endParaRPr lang="en-US" sz="4860" dirty="0"/>
          </a:p>
        </p:txBody>
      </p:sp>
      <p:sp>
        <p:nvSpPr>
          <p:cNvPr id="6" name="Text 3"/>
          <p:cNvSpPr/>
          <p:nvPr/>
        </p:nvSpPr>
        <p:spPr>
          <a:xfrm>
            <a:off x="864037" y="2176582"/>
            <a:ext cx="7415927" cy="3555444"/>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In conclusion, the implementation of predictive analytics for diabetes management offers a transformative approach to healthcare, enabling early detection, proactive intervention, and personalized care. By leveraging data-driven insights, healthcare systems can reduce costs, optimize resources, and most importantly, improve the overall health and well-being of patients. This presentation has demonstrated the immense potential of this technology, and we encourage stakeholders to support its continued development and integration into clinical practice.</a:t>
            </a:r>
            <a:endParaRPr lang="en-US" sz="1944" dirty="0"/>
          </a:p>
        </p:txBody>
      </p:sp>
      <p:sp>
        <p:nvSpPr>
          <p:cNvPr id="7" name="Text 4"/>
          <p:cNvSpPr/>
          <p:nvPr/>
        </p:nvSpPr>
        <p:spPr>
          <a:xfrm>
            <a:off x="864037" y="6009680"/>
            <a:ext cx="7415927" cy="118514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Thank you for your time and attention. We welcome any questions you may have about the project and its potential for driving positive change in the field of diabetes management.</a:t>
            </a:r>
            <a:endParaRPr lang="en-US" sz="1944"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2024-07-24T23:19:34Z</dcterms:created>
  <dcterms:modified xsi:type="dcterms:W3CDTF">2024-07-24T23:19:34Z</dcterms:modified>
</cp:coreProperties>
</file>